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4"/>
  </p:notes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5" r:id="rId11"/>
    <p:sldId id="286" r:id="rId12"/>
    <p:sldId id="28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49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158" autoAdjust="0"/>
  </p:normalViewPr>
  <p:slideViewPr>
    <p:cSldViewPr snapToGrid="0">
      <p:cViewPr varScale="1">
        <p:scale>
          <a:sx n="61" d="100"/>
          <a:sy n="61" d="100"/>
        </p:scale>
        <p:origin x="10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26F9B-4D20-4D91-983F-066D3BAA865D}" type="datetimeFigureOut">
              <a:rPr lang="nl-BE" smtClean="0"/>
              <a:t>29/09/2023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9CB34-7486-4A9A-8BDB-2BD6158054E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7402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Niet meer in september betalen!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9CB34-7486-4A9A-8BDB-2BD6158054EA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86378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Bedoeling om met grote groep deel te nemen aan tornooien die in het vet staan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9CB34-7486-4A9A-8BDB-2BD6158054EA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91819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Leuke weetjes, competitie uitslagen, foto’s… op facebook</a:t>
            </a:r>
          </a:p>
          <a:p>
            <a:endParaRPr lang="nl-BE"/>
          </a:p>
          <a:p>
            <a:r>
              <a:rPr lang="nl-BE"/>
              <a:t>Zorgen dat je ingelogd bent om veel te zien op de site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9CB34-7486-4A9A-8BDB-2BD6158054EA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04897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831E8C5-248B-4EAD-B1B2-05E78B0DEE03}" type="datetimeFigureOut">
              <a:rPr lang="nl-BE" smtClean="0"/>
              <a:t>29/09/2023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3938BDC-FDBA-4ACA-A24B-69A0D1FAE863}" type="slidenum">
              <a:rPr lang="nl-BE" smtClean="0"/>
              <a:t>‹nr.›</a:t>
            </a:fld>
            <a:endParaRPr lang="nl-BE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429967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1E8C5-248B-4EAD-B1B2-05E78B0DEE03}" type="datetimeFigureOut">
              <a:rPr lang="nl-BE" smtClean="0"/>
              <a:t>29/09/2023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8BDC-FDBA-4ACA-A24B-69A0D1FAE86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063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1E8C5-248B-4EAD-B1B2-05E78B0DEE03}" type="datetimeFigureOut">
              <a:rPr lang="nl-BE" smtClean="0"/>
              <a:t>29/09/2023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8BDC-FDBA-4ACA-A24B-69A0D1FAE86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00670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1E8C5-248B-4EAD-B1B2-05E78B0DEE03}" type="datetimeFigureOut">
              <a:rPr lang="nl-BE" smtClean="0"/>
              <a:t>29/09/2023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8BDC-FDBA-4ACA-A24B-69A0D1FAE86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1892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31E8C5-248B-4EAD-B1B2-05E78B0DEE03}" type="datetimeFigureOut">
              <a:rPr lang="nl-BE" smtClean="0"/>
              <a:t>29/09/2023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938BDC-FDBA-4ACA-A24B-69A0D1FAE863}" type="slidenum">
              <a:rPr lang="nl-BE" smtClean="0"/>
              <a:t>‹nr.›</a:t>
            </a:fld>
            <a:endParaRPr lang="nl-BE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768182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1E8C5-248B-4EAD-B1B2-05E78B0DEE03}" type="datetimeFigureOut">
              <a:rPr lang="nl-BE" smtClean="0"/>
              <a:t>29/09/2023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8BDC-FDBA-4ACA-A24B-69A0D1FAE86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49259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1E8C5-248B-4EAD-B1B2-05E78B0DEE03}" type="datetimeFigureOut">
              <a:rPr lang="nl-BE" smtClean="0"/>
              <a:t>29/09/2023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8BDC-FDBA-4ACA-A24B-69A0D1FAE86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28110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1E8C5-248B-4EAD-B1B2-05E78B0DEE03}" type="datetimeFigureOut">
              <a:rPr lang="nl-BE" smtClean="0"/>
              <a:t>29/09/2023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8BDC-FDBA-4ACA-A24B-69A0D1FAE86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85953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1E8C5-248B-4EAD-B1B2-05E78B0DEE03}" type="datetimeFigureOut">
              <a:rPr lang="nl-BE" smtClean="0"/>
              <a:t>29/09/2023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8BDC-FDBA-4ACA-A24B-69A0D1FAE86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07489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31E8C5-248B-4EAD-B1B2-05E78B0DEE03}" type="datetimeFigureOut">
              <a:rPr lang="nl-BE" smtClean="0"/>
              <a:t>29/09/2023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938BDC-FDBA-4ACA-A24B-69A0D1FAE863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81766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31E8C5-248B-4EAD-B1B2-05E78B0DEE03}" type="datetimeFigureOut">
              <a:rPr lang="nl-BE" smtClean="0"/>
              <a:t>29/09/2023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938BDC-FDBA-4ACA-A24B-69A0D1FAE863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9068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0831E8C5-248B-4EAD-B1B2-05E78B0DEE03}" type="datetimeFigureOut">
              <a:rPr lang="nl-BE" smtClean="0"/>
              <a:t>29/09/2023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B3938BDC-FDBA-4ACA-A24B-69A0D1FAE863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9400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tsebc.b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vbf.be/index.php/jeugd/jeugdcup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B73C468-D875-4A8E-A540-E43BF8232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EE3CCD-4FCC-457D-9D5E-9392131549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1885" y="3294993"/>
            <a:ext cx="4798243" cy="1071870"/>
          </a:xfrm>
        </p:spPr>
        <p:txBody>
          <a:bodyPr>
            <a:normAutofit/>
          </a:bodyPr>
          <a:lstStyle/>
          <a:p>
            <a:r>
              <a:rPr lang="nl-BE" sz="5600" dirty="0"/>
              <a:t>Ouderavond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B114149-ACE2-4024-A550-B6695C4B7F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1885" y="4436462"/>
            <a:ext cx="4798243" cy="17946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l-BE" dirty="0"/>
              <a:t>WELKOM</a:t>
            </a:r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B4734F2F-19FC-4D35-9BDE-5CEAD57D9B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27878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nl-BE"/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D97A8A26-FD96-4968-A34A-727382AC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nl-BE"/>
          </a:p>
        </p:txBody>
      </p:sp>
      <p:pic>
        <p:nvPicPr>
          <p:cNvPr id="5" name="Afbeelding 4" descr="Afbeelding met zwart, duisternis&#10;&#10;Automatisch gegenereerde beschrijving">
            <a:extLst>
              <a:ext uri="{FF2B5EF4-FFF2-40B4-BE49-F238E27FC236}">
                <a16:creationId xmlns:a16="http://schemas.microsoft.com/office/drawing/2014/main" id="{148AA443-7D2A-CFC9-575C-8A35D8081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403" y="2513908"/>
            <a:ext cx="4207669" cy="20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23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E2B8A2D-F46F-4DA5-8AFF-BC57461C2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C651E4-AE95-2491-492E-4972A5B5C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/>
          </a:bodyPr>
          <a:lstStyle/>
          <a:p>
            <a:r>
              <a:rPr lang="nl-BE" dirty="0" err="1"/>
              <a:t>Gitse</a:t>
            </a:r>
            <a:r>
              <a:rPr lang="nl-BE" dirty="0"/>
              <a:t> BC online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23CEC9-CCD5-9C48-260D-61294C571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793475" cy="3581400"/>
          </a:xfrm>
        </p:spPr>
        <p:txBody>
          <a:bodyPr>
            <a:normAutofit/>
          </a:bodyPr>
          <a:lstStyle/>
          <a:p>
            <a:r>
              <a:rPr lang="nl-BE" dirty="0"/>
              <a:t>Er is heel wat info terug te vinden op onze website</a:t>
            </a:r>
          </a:p>
          <a:p>
            <a:pPr marL="530352" lvl="1" indent="0">
              <a:buNone/>
            </a:pPr>
            <a:r>
              <a:rPr lang="nl-BE" dirty="0"/>
              <a:t>=&gt;  </a:t>
            </a:r>
            <a:r>
              <a:rPr lang="nl-BE" dirty="0">
                <a:hlinkClick r:id="rId3"/>
              </a:rPr>
              <a:t>www.gitsebc.be</a:t>
            </a:r>
            <a:endParaRPr lang="nl-BE" dirty="0"/>
          </a:p>
          <a:p>
            <a:r>
              <a:rPr lang="nl-BE" dirty="0"/>
              <a:t>Volg ons ook op Facebook</a:t>
            </a:r>
          </a:p>
          <a:p>
            <a:pPr marL="530352" lvl="1" indent="0">
              <a:buNone/>
            </a:pPr>
            <a:r>
              <a:rPr lang="nl-BE" dirty="0"/>
              <a:t>=&gt;  </a:t>
            </a:r>
            <a:r>
              <a:rPr lang="nl-BE" dirty="0" err="1"/>
              <a:t>Gitse</a:t>
            </a:r>
            <a:r>
              <a:rPr lang="nl-BE" dirty="0"/>
              <a:t> Badmintonclub</a:t>
            </a:r>
          </a:p>
          <a:p>
            <a:endParaRPr lang="nl-BE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2BAD85-00E4-4D0A-993C-8372E78E1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CFA71D8-F7E6-0F93-83A4-443F5591A3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9579" y="643467"/>
            <a:ext cx="2705100" cy="27051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27496BD-BF78-4ED5-9492-8FCB511D3E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9579" y="3509434"/>
            <a:ext cx="2705100" cy="27051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25973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61D8973-EAA9-459A-AF59-BBB4233D6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6B2036F-756B-7132-1C8F-3409B29D4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/>
          </a:bodyPr>
          <a:lstStyle/>
          <a:p>
            <a:r>
              <a:rPr lang="nl-BE" dirty="0"/>
              <a:t>Brons Tornooi </a:t>
            </a:r>
            <a:r>
              <a:rPr lang="nl-BE" dirty="0" err="1"/>
              <a:t>Gits</a:t>
            </a:r>
            <a:r>
              <a:rPr lang="nl-BE" dirty="0"/>
              <a:t> </a:t>
            </a:r>
            <a:br>
              <a:rPr lang="nl-BE" dirty="0"/>
            </a:br>
            <a:r>
              <a:rPr lang="nl-BE" dirty="0"/>
              <a:t>op 2 december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12DB62-635C-F429-8D9F-0F5894B61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793475" cy="4099034"/>
          </a:xfrm>
        </p:spPr>
        <p:txBody>
          <a:bodyPr>
            <a:normAutofit fontScale="92500" lnSpcReduction="20000"/>
          </a:bodyPr>
          <a:lstStyle/>
          <a:p>
            <a:r>
              <a:rPr lang="nl-BE" sz="2400" dirty="0"/>
              <a:t>Helpende handen welkom!</a:t>
            </a:r>
          </a:p>
          <a:p>
            <a:pPr lvl="1"/>
            <a:r>
              <a:rPr lang="nl-BE" sz="2400" dirty="0"/>
              <a:t>Vers gebakken taartjes, </a:t>
            </a:r>
            <a:r>
              <a:rPr lang="nl-BE" sz="2400" dirty="0" err="1"/>
              <a:t>cupcakes</a:t>
            </a:r>
            <a:r>
              <a:rPr lang="nl-BE" sz="2400" dirty="0"/>
              <a:t>, pudding… welkom! </a:t>
            </a:r>
          </a:p>
          <a:p>
            <a:pPr lvl="1"/>
            <a:r>
              <a:rPr lang="nl-BE" sz="2400" dirty="0"/>
              <a:t>Opzetten van de zaal op vrijdag</a:t>
            </a:r>
          </a:p>
          <a:p>
            <a:pPr lvl="1"/>
            <a:r>
              <a:rPr lang="nl-BE" sz="2400" dirty="0"/>
              <a:t>Opruimen op zaterdagavond</a:t>
            </a:r>
          </a:p>
          <a:p>
            <a:pPr lvl="1"/>
            <a:r>
              <a:rPr lang="nl-BE" sz="2400" dirty="0"/>
              <a:t>Inschrijvingstafel</a:t>
            </a:r>
          </a:p>
          <a:p>
            <a:pPr lvl="1"/>
            <a:r>
              <a:rPr lang="nl-BE" sz="2400" dirty="0"/>
              <a:t>Broodjes en taartjes verkopen in de cafetaria</a:t>
            </a:r>
          </a:p>
          <a:p>
            <a:r>
              <a:rPr lang="nl-BE" sz="2400" dirty="0"/>
              <a:t>2 à 3 uur helpen is al heel wat </a:t>
            </a:r>
            <a:r>
              <a:rPr lang="nl-BE" sz="2400" dirty="0">
                <a:sym typeface="Wingdings" panose="05000000000000000000" pitchFamily="2" charset="2"/>
              </a:rPr>
              <a:t></a:t>
            </a:r>
            <a:endParaRPr lang="nl-BE" sz="2400" dirty="0"/>
          </a:p>
          <a:p>
            <a:endParaRPr lang="nl-BE" sz="2400" dirty="0"/>
          </a:p>
          <a:p>
            <a:pPr marL="0" indent="0" algn="ctr">
              <a:buNone/>
            </a:pPr>
            <a:r>
              <a:rPr lang="nl-BE" sz="2400" b="1" dirty="0"/>
              <a:t>Laat gerust weten welke taak jij eventueel wil opnemen</a:t>
            </a:r>
          </a:p>
          <a:p>
            <a:endParaRPr lang="nl-BE" sz="1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EA8A33-C0D0-416D-8359-724B8828C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03BAE7B-BD2A-0CAB-88D3-0BB920C289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86" r="34438" b="-1"/>
          <a:stretch/>
        </p:blipFill>
        <p:spPr>
          <a:xfrm>
            <a:off x="7612260" y="10"/>
            <a:ext cx="457973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694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8">
            <a:extLst>
              <a:ext uri="{FF2B5EF4-FFF2-40B4-BE49-F238E27FC236}">
                <a16:creationId xmlns:a16="http://schemas.microsoft.com/office/drawing/2014/main" id="{9D9D6BF1-DFF2-4526-9D13-BF339D8C4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A54D4DB6-FB18-4CAE-8905-E0053C925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1DBD6488-9429-4FFA-8AE8-C4022C39B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</p:grpSp>
      <p:sp useBgFill="1">
        <p:nvSpPr>
          <p:cNvPr id="22" name="Rectangle 12">
            <a:extLst>
              <a:ext uri="{FF2B5EF4-FFF2-40B4-BE49-F238E27FC236}">
                <a16:creationId xmlns:a16="http://schemas.microsoft.com/office/drawing/2014/main" id="{2D170B9C-85A5-4673-981C-DDDBAC51F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41DED3E-0D92-CB7F-0217-E7B0380EE7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66" r="27223" b="1"/>
          <a:stretch/>
        </p:blipFill>
        <p:spPr>
          <a:xfrm>
            <a:off x="20" y="10"/>
            <a:ext cx="4966232" cy="6857990"/>
          </a:xfrm>
          <a:prstGeom prst="rect">
            <a:avLst/>
          </a:prstGeom>
        </p:spPr>
      </p:pic>
      <p:sp>
        <p:nvSpPr>
          <p:cNvPr id="23" name="Freeform 6">
            <a:extLst>
              <a:ext uri="{FF2B5EF4-FFF2-40B4-BE49-F238E27FC236}">
                <a16:creationId xmlns:a16="http://schemas.microsoft.com/office/drawing/2014/main" id="{1C82216A-4221-434A-B11C-7E13B4A1F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5412340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521869D-8471-CF30-6830-BA1EC35B3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8004" y="1480930"/>
            <a:ext cx="5607908" cy="325432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000" cap="all"/>
              <a:t>Zijn er nog vragen? </a:t>
            </a:r>
          </a:p>
        </p:txBody>
      </p:sp>
    </p:spTree>
    <p:extLst>
      <p:ext uri="{BB962C8B-B14F-4D97-AF65-F5344CB8AC3E}">
        <p14:creationId xmlns:p14="http://schemas.microsoft.com/office/powerpoint/2010/main" val="2853634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61D8973-EAA9-459A-AF59-BBB4233D6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1A17B73-07A9-0BF4-47C7-CF5E95596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/>
          </a:bodyPr>
          <a:lstStyle/>
          <a:p>
            <a:r>
              <a:rPr lang="nl-BE" dirty="0"/>
              <a:t>Agenda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F3FD15-831F-430E-B9BF-2CCA2E2A4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793475" cy="3581400"/>
          </a:xfrm>
        </p:spPr>
        <p:txBody>
          <a:bodyPr>
            <a:normAutofit/>
          </a:bodyPr>
          <a:lstStyle/>
          <a:p>
            <a:r>
              <a:rPr lang="nl-BE" dirty="0"/>
              <a:t>Lidgeld</a:t>
            </a:r>
          </a:p>
          <a:p>
            <a:r>
              <a:rPr lang="nl-BE" dirty="0"/>
              <a:t>Data om te onthouden</a:t>
            </a:r>
          </a:p>
          <a:p>
            <a:r>
              <a:rPr lang="nl-BE" dirty="0"/>
              <a:t>Trainingen</a:t>
            </a:r>
          </a:p>
          <a:p>
            <a:r>
              <a:rPr lang="nl-BE" dirty="0"/>
              <a:t>Jeugdcups</a:t>
            </a:r>
          </a:p>
          <a:p>
            <a:r>
              <a:rPr lang="nl-BE" dirty="0"/>
              <a:t>Regionale &amp; provinciale training</a:t>
            </a:r>
          </a:p>
          <a:p>
            <a:r>
              <a:rPr lang="nl-BE" dirty="0" err="1"/>
              <a:t>Gitse</a:t>
            </a:r>
            <a:r>
              <a:rPr lang="nl-BE" dirty="0"/>
              <a:t> BC online</a:t>
            </a:r>
          </a:p>
          <a:p>
            <a:endParaRPr lang="nl-BE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EA8A33-C0D0-416D-8359-724B8828C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3A026AC-2CED-36A8-45DF-A204171C3E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67" r="21757" b="-1"/>
          <a:stretch/>
        </p:blipFill>
        <p:spPr>
          <a:xfrm>
            <a:off x="7612260" y="10"/>
            <a:ext cx="457973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376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E142AC-E6AA-64C0-0A75-4B34304C2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3282695" cy="1485900"/>
          </a:xfrm>
        </p:spPr>
        <p:txBody>
          <a:bodyPr>
            <a:normAutofit/>
          </a:bodyPr>
          <a:lstStyle/>
          <a:p>
            <a:r>
              <a:rPr lang="nl-BE"/>
              <a:t>Lidgeld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2FD6B6-2F7B-D9B3-43BA-63E6071F3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3282694" cy="3581400"/>
          </a:xfrm>
        </p:spPr>
        <p:txBody>
          <a:bodyPr>
            <a:normAutofit/>
          </a:bodyPr>
          <a:lstStyle/>
          <a:p>
            <a:r>
              <a:rPr lang="nl-BE" dirty="0"/>
              <a:t>Betaling in december</a:t>
            </a:r>
          </a:p>
          <a:p>
            <a:r>
              <a:rPr lang="nl-BE" dirty="0"/>
              <a:t>Lidmaatschap geldig van januari tot december</a:t>
            </a:r>
          </a:p>
          <a:p>
            <a:r>
              <a:rPr lang="nl-BE" dirty="0"/>
              <a:t>Betaling via de site</a:t>
            </a:r>
          </a:p>
          <a:p>
            <a:endParaRPr lang="nl-BE" dirty="0"/>
          </a:p>
        </p:txBody>
      </p:sp>
      <p:pic>
        <p:nvPicPr>
          <p:cNvPr id="4" name="Picture 2" descr="Afbeeldingsresultaat voor pay">
            <a:extLst>
              <a:ext uri="{FF2B5EF4-FFF2-40B4-BE49-F238E27FC236}">
                <a16:creationId xmlns:a16="http://schemas.microsoft.com/office/drawing/2014/main" id="{4932977A-54E2-33BF-B9BB-9FE03421C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4" t="737" r="10852"/>
          <a:stretch>
            <a:fillRect/>
          </a:stretch>
        </p:blipFill>
        <p:spPr bwMode="auto">
          <a:xfrm>
            <a:off x="5031467" y="1561587"/>
            <a:ext cx="6517065" cy="341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108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CEE54A-A87B-5C2B-06E9-B4D910A5B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3282695" cy="1485900"/>
          </a:xfrm>
        </p:spPr>
        <p:txBody>
          <a:bodyPr>
            <a:normAutofit/>
          </a:bodyPr>
          <a:lstStyle/>
          <a:p>
            <a:r>
              <a:rPr lang="nl-BE" dirty="0"/>
              <a:t>Data om te onthouden</a:t>
            </a:r>
          </a:p>
        </p:txBody>
      </p:sp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D8B3A4C8-30DA-1AA5-2B17-548CA71099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2390752"/>
            <a:ext cx="2913631" cy="3156434"/>
          </a:xfrm>
          <a:prstGeom prst="rect">
            <a:avLst/>
          </a:prstGeom>
        </p:spPr>
      </p:pic>
      <p:graphicFrame>
        <p:nvGraphicFramePr>
          <p:cNvPr id="12" name="Tijdelijke aanduiding voor inhoud 3">
            <a:extLst>
              <a:ext uri="{FF2B5EF4-FFF2-40B4-BE49-F238E27FC236}">
                <a16:creationId xmlns:a16="http://schemas.microsoft.com/office/drawing/2014/main" id="{2055D7E4-2823-3E8C-B570-20351399D8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7051598"/>
              </p:ext>
            </p:extLst>
          </p:nvPr>
        </p:nvGraphicFramePr>
        <p:xfrm>
          <a:off x="4935649" y="514452"/>
          <a:ext cx="6770681" cy="5499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9697">
                  <a:extLst>
                    <a:ext uri="{9D8B030D-6E8A-4147-A177-3AD203B41FA5}">
                      <a16:colId xmlns:a16="http://schemas.microsoft.com/office/drawing/2014/main" val="1209556670"/>
                    </a:ext>
                  </a:extLst>
                </a:gridCol>
                <a:gridCol w="3850984">
                  <a:extLst>
                    <a:ext uri="{9D8B030D-6E8A-4147-A177-3AD203B41FA5}">
                      <a16:colId xmlns:a16="http://schemas.microsoft.com/office/drawing/2014/main" val="969753867"/>
                    </a:ext>
                  </a:extLst>
                </a:gridCol>
              </a:tblGrid>
              <a:tr h="495654">
                <a:tc>
                  <a:txBody>
                    <a:bodyPr/>
                    <a:lstStyle/>
                    <a:p>
                      <a:r>
                        <a:rPr lang="nl-BE" sz="2200" dirty="0"/>
                        <a:t>Datum </a:t>
                      </a:r>
                    </a:p>
                  </a:txBody>
                  <a:tcPr marL="114746" marR="114746" marT="57374" marB="57374"/>
                </a:tc>
                <a:tc>
                  <a:txBody>
                    <a:bodyPr/>
                    <a:lstStyle/>
                    <a:p>
                      <a:r>
                        <a:rPr lang="nl-BE" sz="2200" dirty="0"/>
                        <a:t>Activiteit</a:t>
                      </a:r>
                    </a:p>
                  </a:txBody>
                  <a:tcPr marL="114746" marR="114746" marT="57374" marB="57374"/>
                </a:tc>
                <a:extLst>
                  <a:ext uri="{0D108BD9-81ED-4DB2-BD59-A6C34878D82A}">
                    <a16:rowId xmlns:a16="http://schemas.microsoft.com/office/drawing/2014/main" val="1829086949"/>
                  </a:ext>
                </a:extLst>
              </a:tr>
              <a:tr h="833841">
                <a:tc>
                  <a:txBody>
                    <a:bodyPr/>
                    <a:lstStyle/>
                    <a:p>
                      <a:r>
                        <a:rPr lang="nl-BE" sz="2200" b="1"/>
                        <a:t>Iedere vrijdag tijdens de schoolvakanties</a:t>
                      </a:r>
                    </a:p>
                  </a:txBody>
                  <a:tcPr marL="114746" marR="114746" marT="57374" marB="57374"/>
                </a:tc>
                <a:tc>
                  <a:txBody>
                    <a:bodyPr/>
                    <a:lstStyle/>
                    <a:p>
                      <a:r>
                        <a:rPr lang="nl-BE" sz="2200" b="1" dirty="0"/>
                        <a:t>Vrijspelen van 19u tot 20u voor iedereen</a:t>
                      </a:r>
                    </a:p>
                  </a:txBody>
                  <a:tcPr marL="114746" marR="114746" marT="57374" marB="57374"/>
                </a:tc>
                <a:extLst>
                  <a:ext uri="{0D108BD9-81ED-4DB2-BD59-A6C34878D82A}">
                    <a16:rowId xmlns:a16="http://schemas.microsoft.com/office/drawing/2014/main" val="2388508722"/>
                  </a:ext>
                </a:extLst>
              </a:tr>
              <a:tr h="565664">
                <a:tc>
                  <a:txBody>
                    <a:bodyPr/>
                    <a:lstStyle/>
                    <a:p>
                      <a:endParaRPr lang="nl-BE" sz="2200"/>
                    </a:p>
                  </a:txBody>
                  <a:tcPr marL="114746" marR="114746" marT="57374" marB="57374"/>
                </a:tc>
                <a:tc>
                  <a:txBody>
                    <a:bodyPr/>
                    <a:lstStyle/>
                    <a:p>
                      <a:endParaRPr lang="nl-BE" sz="2200"/>
                    </a:p>
                  </a:txBody>
                  <a:tcPr marL="114746" marR="114746" marT="57374" marB="57374"/>
                </a:tc>
                <a:extLst>
                  <a:ext uri="{0D108BD9-81ED-4DB2-BD59-A6C34878D82A}">
                    <a16:rowId xmlns:a16="http://schemas.microsoft.com/office/drawing/2014/main" val="1318847174"/>
                  </a:ext>
                </a:extLst>
              </a:tr>
              <a:tr h="495654">
                <a:tc>
                  <a:txBody>
                    <a:bodyPr/>
                    <a:lstStyle/>
                    <a:p>
                      <a:r>
                        <a:rPr lang="nl-BE" sz="2200"/>
                        <a:t>27 oktober</a:t>
                      </a:r>
                    </a:p>
                  </a:txBody>
                  <a:tcPr marL="114746" marR="114746" marT="57374" marB="57374"/>
                </a:tc>
                <a:tc>
                  <a:txBody>
                    <a:bodyPr/>
                    <a:lstStyle/>
                    <a:p>
                      <a:r>
                        <a:rPr lang="nl-BE" sz="2200"/>
                        <a:t>Halloween training</a:t>
                      </a:r>
                    </a:p>
                  </a:txBody>
                  <a:tcPr marL="114746" marR="114746" marT="57374" marB="57374"/>
                </a:tc>
                <a:extLst>
                  <a:ext uri="{0D108BD9-81ED-4DB2-BD59-A6C34878D82A}">
                    <a16:rowId xmlns:a16="http://schemas.microsoft.com/office/drawing/2014/main" val="4060768604"/>
                  </a:ext>
                </a:extLst>
              </a:tr>
              <a:tr h="495654">
                <a:tc>
                  <a:txBody>
                    <a:bodyPr/>
                    <a:lstStyle/>
                    <a:p>
                      <a:r>
                        <a:rPr lang="nl-BE" sz="2200"/>
                        <a:t>2 december</a:t>
                      </a:r>
                    </a:p>
                  </a:txBody>
                  <a:tcPr marL="114746" marR="114746" marT="57374" marB="57374"/>
                </a:tc>
                <a:tc>
                  <a:txBody>
                    <a:bodyPr/>
                    <a:lstStyle/>
                    <a:p>
                      <a:r>
                        <a:rPr lang="nl-BE" sz="2200" dirty="0"/>
                        <a:t>Jeugdtornooi </a:t>
                      </a:r>
                      <a:r>
                        <a:rPr lang="nl-BE" sz="2200" dirty="0" err="1"/>
                        <a:t>Gits</a:t>
                      </a:r>
                      <a:endParaRPr lang="nl-BE" sz="2200" dirty="0"/>
                    </a:p>
                    <a:p>
                      <a:r>
                        <a:rPr lang="nl-BE" sz="1400" b="1" i="1" dirty="0"/>
                        <a:t>*brons circuit – Vlaams niveau </a:t>
                      </a:r>
                    </a:p>
                    <a:p>
                      <a:r>
                        <a:rPr lang="nl-BE" sz="1400" b="1" i="1" dirty="0"/>
                        <a:t>enkel op uitnodiging</a:t>
                      </a:r>
                    </a:p>
                    <a:p>
                      <a:r>
                        <a:rPr lang="nl-BE" sz="1400" b="1" i="1" dirty="0"/>
                        <a:t>*helpende handen welkom</a:t>
                      </a:r>
                    </a:p>
                  </a:txBody>
                  <a:tcPr marL="114746" marR="114746" marT="57374" marB="57374"/>
                </a:tc>
                <a:extLst>
                  <a:ext uri="{0D108BD9-81ED-4DB2-BD59-A6C34878D82A}">
                    <a16:rowId xmlns:a16="http://schemas.microsoft.com/office/drawing/2014/main" val="1786916765"/>
                  </a:ext>
                </a:extLst>
              </a:tr>
              <a:tr h="531455">
                <a:tc>
                  <a:txBody>
                    <a:bodyPr/>
                    <a:lstStyle/>
                    <a:p>
                      <a:r>
                        <a:rPr lang="nl-BE" sz="2200" dirty="0"/>
                        <a:t>8 december</a:t>
                      </a:r>
                    </a:p>
                  </a:txBody>
                  <a:tcPr marL="114746" marR="114746" marT="57374" marB="57374"/>
                </a:tc>
                <a:tc>
                  <a:txBody>
                    <a:bodyPr/>
                    <a:lstStyle/>
                    <a:p>
                      <a:r>
                        <a:rPr lang="nl-BE" sz="2200" dirty="0"/>
                        <a:t>Cadeautje van de Sint</a:t>
                      </a:r>
                    </a:p>
                  </a:txBody>
                  <a:tcPr marL="114746" marR="114746" marT="57374" marB="57374"/>
                </a:tc>
                <a:extLst>
                  <a:ext uri="{0D108BD9-81ED-4DB2-BD59-A6C34878D82A}">
                    <a16:rowId xmlns:a16="http://schemas.microsoft.com/office/drawing/2014/main" val="1223797319"/>
                  </a:ext>
                </a:extLst>
              </a:tr>
              <a:tr h="495654">
                <a:tc>
                  <a:txBody>
                    <a:bodyPr/>
                    <a:lstStyle/>
                    <a:p>
                      <a:r>
                        <a:rPr lang="nl-BE" sz="2200"/>
                        <a:t>9 februari</a:t>
                      </a:r>
                    </a:p>
                  </a:txBody>
                  <a:tcPr marL="114746" marR="114746" marT="57374" marB="57374"/>
                </a:tc>
                <a:tc>
                  <a:txBody>
                    <a:bodyPr/>
                    <a:lstStyle/>
                    <a:p>
                      <a:r>
                        <a:rPr lang="nl-BE" sz="2200"/>
                        <a:t>Carnaval training</a:t>
                      </a:r>
                    </a:p>
                  </a:txBody>
                  <a:tcPr marL="114746" marR="114746" marT="57374" marB="57374"/>
                </a:tc>
                <a:extLst>
                  <a:ext uri="{0D108BD9-81ED-4DB2-BD59-A6C34878D82A}">
                    <a16:rowId xmlns:a16="http://schemas.microsoft.com/office/drawing/2014/main" val="1514495033"/>
                  </a:ext>
                </a:extLst>
              </a:tr>
              <a:tr h="495654">
                <a:tc>
                  <a:txBody>
                    <a:bodyPr/>
                    <a:lstStyle/>
                    <a:p>
                      <a:r>
                        <a:rPr lang="nl-BE" sz="2200"/>
                        <a:t>21 juni</a:t>
                      </a:r>
                    </a:p>
                  </a:txBody>
                  <a:tcPr marL="114746" marR="114746" marT="57374" marB="57374"/>
                </a:tc>
                <a:tc>
                  <a:txBody>
                    <a:bodyPr/>
                    <a:lstStyle/>
                    <a:p>
                      <a:r>
                        <a:rPr lang="nl-BE" sz="2200"/>
                        <a:t>Eindeseizoenstoernooi</a:t>
                      </a:r>
                    </a:p>
                  </a:txBody>
                  <a:tcPr marL="114746" marR="114746" marT="57374" marB="57374"/>
                </a:tc>
                <a:extLst>
                  <a:ext uri="{0D108BD9-81ED-4DB2-BD59-A6C34878D82A}">
                    <a16:rowId xmlns:a16="http://schemas.microsoft.com/office/drawing/2014/main" val="2726934607"/>
                  </a:ext>
                </a:extLst>
              </a:tr>
              <a:tr h="495654">
                <a:tc>
                  <a:txBody>
                    <a:bodyPr/>
                    <a:lstStyle/>
                    <a:p>
                      <a:r>
                        <a:rPr lang="nl-BE" sz="2200"/>
                        <a:t>28 juni</a:t>
                      </a:r>
                    </a:p>
                  </a:txBody>
                  <a:tcPr marL="114746" marR="114746" marT="57374" marB="57374"/>
                </a:tc>
                <a:tc>
                  <a:txBody>
                    <a:bodyPr/>
                    <a:lstStyle/>
                    <a:p>
                      <a:r>
                        <a:rPr lang="nl-BE" sz="2200" dirty="0"/>
                        <a:t>Eindeseizoensactiviteit</a:t>
                      </a:r>
                    </a:p>
                  </a:txBody>
                  <a:tcPr marL="114746" marR="114746" marT="57374" marB="57374"/>
                </a:tc>
                <a:extLst>
                  <a:ext uri="{0D108BD9-81ED-4DB2-BD59-A6C34878D82A}">
                    <a16:rowId xmlns:a16="http://schemas.microsoft.com/office/drawing/2014/main" val="2857063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4396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A204626-2220-4678-A939-FD94EA7B5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F4421C0-DB40-AA09-6425-A137894E6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958837" cy="1485900"/>
          </a:xfrm>
        </p:spPr>
        <p:txBody>
          <a:bodyPr>
            <a:normAutofit/>
          </a:bodyPr>
          <a:lstStyle/>
          <a:p>
            <a:r>
              <a:rPr lang="nl-BE" dirty="0"/>
              <a:t>Trainingen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6CF891-4225-7EB7-67E3-604E36E84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958837" cy="3581400"/>
          </a:xfrm>
        </p:spPr>
        <p:txBody>
          <a:bodyPr>
            <a:normAutofit/>
          </a:bodyPr>
          <a:lstStyle/>
          <a:p>
            <a:r>
              <a:rPr lang="nl-BE" dirty="0"/>
              <a:t>Wat breng je mee?</a:t>
            </a:r>
          </a:p>
          <a:p>
            <a:pPr lvl="1"/>
            <a:r>
              <a:rPr lang="nl-BE" dirty="0"/>
              <a:t>Goede sportschoenen (non </a:t>
            </a:r>
            <a:r>
              <a:rPr lang="nl-BE" dirty="0" err="1"/>
              <a:t>marking</a:t>
            </a:r>
            <a:r>
              <a:rPr lang="nl-BE" dirty="0"/>
              <a:t>)</a:t>
            </a:r>
          </a:p>
          <a:p>
            <a:pPr lvl="1"/>
            <a:r>
              <a:rPr lang="nl-BE" dirty="0"/>
              <a:t>Sportieve kledij</a:t>
            </a:r>
          </a:p>
          <a:p>
            <a:pPr lvl="1"/>
            <a:r>
              <a:rPr lang="nl-BE" dirty="0"/>
              <a:t>Racket </a:t>
            </a:r>
          </a:p>
          <a:p>
            <a:pPr lvl="1"/>
            <a:r>
              <a:rPr lang="nl-BE" dirty="0"/>
              <a:t>Flesje water</a:t>
            </a:r>
          </a:p>
          <a:p>
            <a:endParaRPr lang="nl-BE" dirty="0"/>
          </a:p>
          <a:p>
            <a:r>
              <a:rPr lang="nl-BE" dirty="0"/>
              <a:t>Coaches:</a:t>
            </a:r>
          </a:p>
          <a:p>
            <a:pPr lvl="1"/>
            <a:r>
              <a:rPr lang="nl-BE" dirty="0"/>
              <a:t>18u tot 19u  =&gt; Louis en Hanne</a:t>
            </a:r>
          </a:p>
          <a:p>
            <a:pPr lvl="1"/>
            <a:r>
              <a:rPr lang="nl-BE" dirty="0"/>
              <a:t>19u tot 20u =&gt; Vic en Hanne</a:t>
            </a:r>
          </a:p>
          <a:p>
            <a:endParaRPr lang="nl-BE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B97D8A6-1C5A-42B6-AE78-F3D0F9BDF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055F3B9-EA98-5656-B029-437E274A48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86" r="38646"/>
          <a:stretch/>
        </p:blipFill>
        <p:spPr>
          <a:xfrm>
            <a:off x="7612261" y="-11609"/>
            <a:ext cx="4579739" cy="686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6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B91B61-BFCA-4647-957E-A8269BE4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7BCCD14-F3F7-8E7C-6A56-4B2B8A06D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nl-BE" dirty="0"/>
              <a:t>Jeugdcups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D1D7C6-1C89-420C-8D35-483654167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58F35F-AEA3-BB06-D5B1-1DEC8DB70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3" y="1818752"/>
            <a:ext cx="6404539" cy="2867549"/>
          </a:xfrm>
        </p:spPr>
        <p:txBody>
          <a:bodyPr>
            <a:normAutofit/>
          </a:bodyPr>
          <a:lstStyle/>
          <a:p>
            <a:r>
              <a:rPr lang="nl-BE" dirty="0"/>
              <a:t>Circuit van tornooien binnen de provincie</a:t>
            </a:r>
          </a:p>
          <a:p>
            <a:r>
              <a:rPr lang="nl-BE" dirty="0"/>
              <a:t>Is net als trainen, maakt deel uit van het badmintonnen</a:t>
            </a:r>
          </a:p>
          <a:p>
            <a:r>
              <a:rPr lang="nl-BE" dirty="0"/>
              <a:t>Leren al spelen</a:t>
            </a:r>
          </a:p>
          <a:p>
            <a:r>
              <a:rPr lang="nl-BE" dirty="0"/>
              <a:t>Nieuwe leden nemen deel van zodra het kan, in overleg met coach (starten in de B reeks)</a:t>
            </a:r>
          </a:p>
          <a:p>
            <a:r>
              <a:rPr lang="nl-BE" dirty="0"/>
              <a:t>Reeksen tot eind 2023. (A &amp; B reeks)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25B7E05-7998-79BC-21C6-F94C86146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6" y="1256043"/>
            <a:ext cx="4265434" cy="404723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690A015-FC1B-B09E-4455-3D6C832F2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959" y="4686301"/>
            <a:ext cx="5657641" cy="197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51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6CC3C0-8127-CCC7-FACE-06FEB98C2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Jeugdcup</a:t>
            </a:r>
            <a:r>
              <a:rPr lang="nl-BE" dirty="0"/>
              <a:t> kalender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4A9B82AC-3D9F-70C7-F782-C67947EE22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262331"/>
              </p:ext>
            </p:extLst>
          </p:nvPr>
        </p:nvGraphicFramePr>
        <p:xfrm>
          <a:off x="2108200" y="2079062"/>
          <a:ext cx="8128000" cy="4093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98682469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514885873"/>
                    </a:ext>
                  </a:extLst>
                </a:gridCol>
              </a:tblGrid>
              <a:tr h="384738">
                <a:tc>
                  <a:txBody>
                    <a:bodyPr/>
                    <a:lstStyle/>
                    <a:p>
                      <a:r>
                        <a:rPr lang="nl-BE" dirty="0"/>
                        <a:t>Datum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Jeugd-cup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421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21 oktober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Zwevegem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638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b="1" dirty="0"/>
                        <a:t>11 november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 err="1"/>
                        <a:t>Eernegem</a:t>
                      </a:r>
                      <a:endParaRPr lang="nl-B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664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25 november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Oostrozebeke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4086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29 december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/>
                        <a:t>Gullegem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508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2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b="0" dirty="0"/>
                        <a:t>13 januari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0" dirty="0"/>
                        <a:t>Deerlijk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397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27 januari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Ieper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692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b="1" dirty="0"/>
                        <a:t>3 maart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/>
                        <a:t>Izegem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614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20 april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Brugge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652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b="1" dirty="0"/>
                        <a:t>27 april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/>
                        <a:t>Torhout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237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9409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B07559-B419-B97D-8041-C4516C6E3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Jeugdcups</a:t>
            </a:r>
            <a:br>
              <a:rPr lang="nl-BE" dirty="0"/>
            </a:br>
            <a:r>
              <a:rPr lang="nl-BE" sz="3200" dirty="0"/>
              <a:t>Shuttles en begeleiding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A3655C-5101-61C2-024B-4458147D6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5999"/>
            <a:ext cx="9601200" cy="4225159"/>
          </a:xfrm>
        </p:spPr>
        <p:txBody>
          <a:bodyPr>
            <a:normAutofit/>
          </a:bodyPr>
          <a:lstStyle/>
          <a:p>
            <a:r>
              <a:rPr lang="nl-BE" dirty="0"/>
              <a:t>Shuttles</a:t>
            </a:r>
          </a:p>
          <a:p>
            <a:pPr lvl="1"/>
            <a:r>
              <a:rPr lang="nl-BE" dirty="0"/>
              <a:t>Kan je zelf aankopen via de club</a:t>
            </a:r>
          </a:p>
          <a:p>
            <a:pPr lvl="1"/>
            <a:r>
              <a:rPr lang="nl-BE" dirty="0"/>
              <a:t>Kan je gebruiken van de coach die aanwezig is</a:t>
            </a:r>
          </a:p>
          <a:p>
            <a:r>
              <a:rPr lang="nl-BE" dirty="0"/>
              <a:t>Begeleiding op toernooien</a:t>
            </a:r>
          </a:p>
          <a:p>
            <a:pPr lvl="1"/>
            <a:r>
              <a:rPr lang="nl-BE" dirty="0"/>
              <a:t>Er wordt altijd minstens één coach voorzien</a:t>
            </a:r>
          </a:p>
          <a:p>
            <a:r>
              <a:rPr lang="nl-BE" dirty="0"/>
              <a:t>ONLINE INSCHRIJVEN TOERNOOIEN </a:t>
            </a:r>
          </a:p>
          <a:p>
            <a:pPr lvl="1"/>
            <a:r>
              <a:rPr lang="nl-BE" dirty="0"/>
              <a:t>Tijdig inschrijven = verantwoordelijkheid van de ouders</a:t>
            </a:r>
          </a:p>
          <a:p>
            <a:pPr lvl="1"/>
            <a:r>
              <a:rPr lang="nl-BE" dirty="0"/>
              <a:t>Via </a:t>
            </a:r>
            <a:r>
              <a:rPr lang="nl-BE" dirty="0">
                <a:hlinkClick r:id="rId2"/>
              </a:rPr>
              <a:t>https://www.wvbf.be/index.php/jeugd/jeugdcup</a:t>
            </a:r>
            <a:r>
              <a:rPr lang="nl-BE" dirty="0"/>
              <a:t> </a:t>
            </a:r>
          </a:p>
          <a:p>
            <a:pPr lvl="1"/>
            <a:r>
              <a:rPr lang="nl-BE" dirty="0"/>
              <a:t>Maak een login aan, lidnummer kan je bij ons opvragen</a:t>
            </a:r>
          </a:p>
          <a:p>
            <a:pPr lvl="1"/>
            <a:r>
              <a:rPr lang="nl-BE" dirty="0"/>
              <a:t>Schrijf je steeds in de juiste reeks in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67826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61D8973-EAA9-459A-AF59-BBB4233D6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5E941B0-AEC0-AA38-59BC-C8FF2AEB5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/>
          </a:bodyPr>
          <a:lstStyle/>
          <a:p>
            <a:r>
              <a:rPr lang="nl-BE" dirty="0"/>
              <a:t>Regionale en provinciale trainingen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27D8ED-AE93-C968-22BC-2E77C4F4A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793475" cy="3581400"/>
          </a:xfrm>
        </p:spPr>
        <p:txBody>
          <a:bodyPr>
            <a:normAutofit/>
          </a:bodyPr>
          <a:lstStyle/>
          <a:p>
            <a:r>
              <a:rPr lang="nl-BE" dirty="0"/>
              <a:t>2 à 4u extra training per week</a:t>
            </a:r>
          </a:p>
          <a:p>
            <a:r>
              <a:rPr lang="nl-BE" dirty="0"/>
              <a:t>Zeer nuttig en intensief</a:t>
            </a:r>
          </a:p>
          <a:p>
            <a:r>
              <a:rPr lang="nl-BE" dirty="0"/>
              <a:t>In Meulebeke (maandag) of Ichtegem (woensdag)</a:t>
            </a:r>
          </a:p>
          <a:p>
            <a:r>
              <a:rPr lang="nl-BE" dirty="0"/>
              <a:t>Selectiedagen op het einde van het seizoen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EA8A33-C0D0-416D-8359-724B8828C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F87DCFF-6950-2A61-256C-13F82C8F56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2" r="20364"/>
          <a:stretch/>
        </p:blipFill>
        <p:spPr>
          <a:xfrm>
            <a:off x="7612260" y="10"/>
            <a:ext cx="457973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00202"/>
      </p:ext>
    </p:extLst>
  </p:cSld>
  <p:clrMapOvr>
    <a:masterClrMapping/>
  </p:clrMapOvr>
</p:sld>
</file>

<file path=ppt/theme/theme1.xml><?xml version="1.0" encoding="utf-8"?>
<a:theme xmlns:a="http://schemas.openxmlformats.org/drawingml/2006/main" name="Bijgesneden">
  <a:themeElements>
    <a:clrScheme name="Bijgesneden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Bijgesneden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ijgesneden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Bijsnijden</Template>
  <TotalTime>3</TotalTime>
  <Words>456</Words>
  <Application>Microsoft Office PowerPoint</Application>
  <PresentationFormat>Breedbeeld</PresentationFormat>
  <Paragraphs>110</Paragraphs>
  <Slides>12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5" baseType="lpstr">
      <vt:lpstr>Calibri</vt:lpstr>
      <vt:lpstr>Franklin Gothic Book</vt:lpstr>
      <vt:lpstr>Bijgesneden</vt:lpstr>
      <vt:lpstr>Ouderavond</vt:lpstr>
      <vt:lpstr>Agenda</vt:lpstr>
      <vt:lpstr>Lidgeld</vt:lpstr>
      <vt:lpstr>Data om te onthouden</vt:lpstr>
      <vt:lpstr>Trainingen</vt:lpstr>
      <vt:lpstr>Jeugdcups</vt:lpstr>
      <vt:lpstr>Jeugdcup kalender</vt:lpstr>
      <vt:lpstr>Jeugdcups Shuttles en begeleiding</vt:lpstr>
      <vt:lpstr>Regionale en provinciale trainingen</vt:lpstr>
      <vt:lpstr>Gitse BC online</vt:lpstr>
      <vt:lpstr>Brons Tornooi Gits  op 2 december</vt:lpstr>
      <vt:lpstr>Zijn er nog vragen?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Ouderavond Gitse BC</dc:title>
  <dc:creator>Maessport Familie</dc:creator>
  <cp:lastModifiedBy>Hanne Buysschaert</cp:lastModifiedBy>
  <cp:revision>41</cp:revision>
  <dcterms:created xsi:type="dcterms:W3CDTF">2017-09-22T13:24:14Z</dcterms:created>
  <dcterms:modified xsi:type="dcterms:W3CDTF">2023-09-29T15:36:47Z</dcterms:modified>
</cp:coreProperties>
</file>